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62ED6A-466B-1242-8D75-FD1DDE6D7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7E44E6-032D-AD4B-B8AD-4A8E1B44E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631364"/>
            <a:ext cx="6553200" cy="147403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8.1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606" y="3237816"/>
            <a:ext cx="7012221" cy="18675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Bab 8</a:t>
            </a:r>
            <a:br>
              <a:rPr lang="en-US" dirty="0" smtClean="0"/>
            </a:b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Plagiat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11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PELBAGAI ASPEK ETIKA</a:t>
            </a:r>
            <a:br>
              <a:rPr lang="en-US" dirty="0" smtClean="0"/>
            </a:br>
            <a:r>
              <a:rPr lang="en-US" dirty="0" smtClean="0"/>
              <a:t>(ETHICAL ISSUES)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10423" y="21645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 rot="1640943">
            <a:off x="5748770" y="1821966"/>
            <a:ext cx="2667000" cy="1828800"/>
          </a:xfrm>
          <a:prstGeom prst="ellipse">
            <a:avLst/>
          </a:prstGeom>
          <a:solidFill>
            <a:srgbClr val="9BBB59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en-US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Originality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61589" y="2979701"/>
            <a:ext cx="2667000" cy="1828800"/>
          </a:xfrm>
          <a:prstGeom prst="ellipse">
            <a:avLst/>
          </a:prstGeom>
          <a:solidFill>
            <a:srgbClr val="4BACC6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id-ID" b="1" dirty="0">
                <a:solidFill>
                  <a:srgbClr val="FFFFFF"/>
                </a:solidFill>
                <a:latin typeface="Calibri" charset="0"/>
              </a:rPr>
              <a:t>3) </a:t>
            </a:r>
            <a:r>
              <a:rPr lang="en-US" b="1" dirty="0">
                <a:solidFill>
                  <a:srgbClr val="FFFFFF"/>
                </a:solidFill>
                <a:latin typeface="Calibri" charset="0"/>
              </a:rPr>
              <a:t>Credit </a:t>
            </a:r>
          </a:p>
          <a:p>
            <a:pPr algn="ctr"/>
            <a:r>
              <a:rPr lang="en-US" b="1" i="1" dirty="0">
                <a:solidFill>
                  <a:srgbClr val="FFFFFF"/>
                </a:solidFill>
                <a:latin typeface="Calibri" charset="0"/>
              </a:rPr>
              <a:t>(Do not take credit for other</a:t>
            </a:r>
            <a:r>
              <a:rPr lang="ja-JP" altLang="en-US" b="1" i="1" dirty="0">
                <a:solidFill>
                  <a:srgbClr val="FFFFFF"/>
                </a:solidFill>
                <a:latin typeface="Calibri" charset="0"/>
              </a:rPr>
              <a:t>’</a:t>
            </a:r>
            <a:r>
              <a:rPr lang="en-US" b="1" i="1" dirty="0">
                <a:solidFill>
                  <a:srgbClr val="FFFFFF"/>
                </a:solidFill>
                <a:latin typeface="Calibri" charset="0"/>
              </a:rPr>
              <a:t>s work)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 rot="20888042">
            <a:off x="585654" y="2007258"/>
            <a:ext cx="2667000" cy="1828800"/>
          </a:xfrm>
          <a:prstGeom prst="ellipse">
            <a:avLst/>
          </a:prstGeom>
          <a:solidFill>
            <a:srgbClr val="8064A2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1) </a:t>
            </a:r>
            <a:r>
              <a:rPr lang="en-US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Authenticity &amp; accuracy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 rot="20737347">
            <a:off x="224209" y="4351695"/>
            <a:ext cx="3352800" cy="2228767"/>
          </a:xfrm>
          <a:prstGeom prst="ellipse">
            <a:avLst/>
          </a:prstGeom>
          <a:solidFill>
            <a:srgbClr val="F79646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4) </a:t>
            </a:r>
            <a:r>
              <a:rPr lang="id-ID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b="1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onflict</a:t>
            </a:r>
            <a:r>
              <a:rPr lang="en-US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of interest </a:t>
            </a:r>
            <a:r>
              <a:rPr lang="en-US" i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(Ethics requires honest reporting of conflicts of interest) 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334000" y="4419600"/>
            <a:ext cx="31242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5) </a:t>
            </a:r>
            <a:r>
              <a:rPr lang="en-US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Ethical treatment of humans &amp; animals </a:t>
            </a:r>
          </a:p>
        </p:txBody>
      </p:sp>
    </p:spTree>
    <p:extLst>
      <p:ext uri="{BB962C8B-B14F-4D97-AF65-F5344CB8AC3E}">
        <p14:creationId xmlns:p14="http://schemas.microsoft.com/office/powerpoint/2010/main" xmlns="" val="16460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Mengirimkan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mengedarkan</a:t>
            </a:r>
            <a:r>
              <a:rPr lang="en-US" sz="2800" dirty="0" smtClean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elektronis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pornografi</a:t>
            </a:r>
            <a:r>
              <a:rPr lang="en-US" sz="2800" dirty="0"/>
              <a:t>, </a:t>
            </a:r>
            <a:r>
              <a:rPr lang="en-US" sz="2800" dirty="0" err="1"/>
              <a:t>judi,menghina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mencemarkan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, </a:t>
            </a:r>
            <a:r>
              <a:rPr lang="en-US" sz="2800" dirty="0" err="1"/>
              <a:t>mengancam</a:t>
            </a:r>
            <a:r>
              <a:rPr lang="en-US" sz="2800" dirty="0"/>
              <a:t>, </a:t>
            </a:r>
            <a:r>
              <a:rPr lang="en-US" sz="2800" dirty="0" err="1"/>
              <a:t>membohongi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menyesatkan</a:t>
            </a:r>
            <a:r>
              <a:rPr lang="en-US" sz="2800" dirty="0"/>
              <a:t>, </a:t>
            </a:r>
            <a:r>
              <a:rPr lang="en-US" sz="2800" dirty="0" err="1"/>
              <a:t>menyinggung</a:t>
            </a:r>
            <a:r>
              <a:rPr lang="en-US" sz="2800" dirty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menakut-</a:t>
            </a:r>
            <a:r>
              <a:rPr lang="en-US" sz="2800" dirty="0" err="1" smtClean="0"/>
              <a:t>nakutkan</a:t>
            </a:r>
            <a:r>
              <a:rPr lang="en-US" sz="2800" dirty="0" smtClean="0"/>
              <a:t>. </a:t>
            </a:r>
            <a:r>
              <a:rPr lang="en-US" sz="2800" dirty="0" err="1"/>
              <a:t>M</a:t>
            </a:r>
            <a:r>
              <a:rPr lang="en-US" sz="2800" dirty="0" err="1" smtClean="0"/>
              <a:t>engirimkan</a:t>
            </a:r>
            <a:r>
              <a:rPr lang="en-US" sz="2800" dirty="0" smtClean="0"/>
              <a:t> </a:t>
            </a:r>
            <a:r>
              <a:rPr lang="en-US" sz="2800" dirty="0"/>
              <a:t>email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bernada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disabit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/>
              <a:t>perbuatan</a:t>
            </a:r>
            <a:r>
              <a:rPr lang="en-US" sz="2800" dirty="0"/>
              <a:t> </a:t>
            </a:r>
            <a:r>
              <a:rPr lang="en-US" sz="2800" dirty="0" err="1"/>
              <a:t>terlarang</a:t>
            </a:r>
            <a:r>
              <a:rPr lang="en-US" sz="2800" dirty="0"/>
              <a:t> yang </a:t>
            </a:r>
            <a:r>
              <a:rPr lang="en-US" sz="2800" dirty="0" err="1"/>
              <a:t>menyangkut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5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menulis</a:t>
            </a:r>
            <a:r>
              <a:rPr lang="en-US" sz="2800" dirty="0"/>
              <a:t> kata-kata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huruf-huruf</a:t>
            </a:r>
            <a:r>
              <a:rPr lang="en-US" sz="2800" dirty="0" smtClean="0"/>
              <a:t> </a:t>
            </a:r>
            <a:r>
              <a:rPr lang="en-US" sz="2800" dirty="0" err="1"/>
              <a:t>besar</a:t>
            </a:r>
            <a:r>
              <a:rPr lang="en-US" sz="2800" dirty="0" smtClean="0"/>
              <a:t>, </a:t>
            </a:r>
            <a:r>
              <a:rPr lang="en-US" sz="2800" dirty="0" err="1" smtClean="0"/>
              <a:t>kerana</a:t>
            </a:r>
            <a:r>
              <a:rPr lang="en-US" sz="2800" dirty="0" smtClean="0"/>
              <a:t> </a:t>
            </a:r>
            <a:r>
              <a:rPr lang="en-US" sz="2800" dirty="0"/>
              <a:t>orang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akan</a:t>
            </a:r>
            <a:r>
              <a:rPr lang="en-US" sz="2800" dirty="0"/>
              <a:t> </a:t>
            </a:r>
            <a:r>
              <a:rPr lang="en-US" sz="2800" dirty="0" err="1" smtClean="0"/>
              <a:t>beranggapan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 smtClean="0"/>
              <a:t>marah</a:t>
            </a:r>
            <a:r>
              <a:rPr lang="en-US" sz="2800" dirty="0" smtClean="0"/>
              <a:t>-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marah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.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 </a:t>
            </a:r>
            <a:r>
              <a:rPr lang="en-US" sz="2800" i="1" dirty="0"/>
              <a:t>Flood</a:t>
            </a:r>
            <a:r>
              <a:rPr lang="en-US" sz="2800" dirty="0"/>
              <a:t> 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menulis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/>
              <a:t>terus-menerus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berulang</a:t>
            </a:r>
            <a:r>
              <a:rPr lang="en-US" sz="2800" dirty="0" smtClean="0"/>
              <a:t>-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ulang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828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Isu-Isu</a:t>
            </a:r>
            <a:r>
              <a:rPr lang="en-US" dirty="0" smtClean="0"/>
              <a:t> 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	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sengaja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mengakses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/>
              <a:t>orang lain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dokumenelektronik</a:t>
            </a:r>
            <a:r>
              <a:rPr lang="en-US" sz="2800" dirty="0" err="1"/>
              <a:t>,dengan</a:t>
            </a:r>
            <a:r>
              <a:rPr lang="en-US" sz="2800" dirty="0"/>
              <a:t> </a:t>
            </a:r>
            <a:r>
              <a:rPr lang="en-US" sz="2800" dirty="0" err="1"/>
              <a:t>sengaja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/>
              <a:t>pembobolan,penerobosan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melampaui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keamanan</a:t>
            </a:r>
            <a:r>
              <a:rPr lang="en-US" sz="2800" dirty="0"/>
              <a:t> </a:t>
            </a:r>
            <a:r>
              <a:rPr lang="en-US" sz="2800" dirty="0" err="1"/>
              <a:t>elektronis</a:t>
            </a:r>
            <a:r>
              <a:rPr lang="en-US" sz="2800" dirty="0"/>
              <a:t>.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mengakses</a:t>
            </a:r>
            <a:r>
              <a:rPr lang="en-US" sz="2800" dirty="0" smtClean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orang lain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smtClean="0"/>
              <a:t>	pun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tuntut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pengadilan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325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465215"/>
            <a:ext cx="8229600" cy="4373563"/>
          </a:xfrm>
        </p:spPr>
        <p:txBody>
          <a:bodyPr>
            <a:noAutofit/>
          </a:bodyPr>
          <a:lstStyle/>
          <a:p>
            <a:pPr marL="514350" indent="-514350">
              <a:buAutoNum type="arabicPeriod" startAt="5"/>
            </a:pP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/>
              <a:t>penyadapan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 smtClean="0"/>
              <a:t>elektronis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elektronis</a:t>
            </a:r>
            <a:r>
              <a:rPr lang="en-US" sz="2800" dirty="0"/>
              <a:t>.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/>
              <a:t>gemar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program key </a:t>
            </a:r>
            <a:r>
              <a:rPr lang="en-US" sz="2800" dirty="0" smtClean="0"/>
              <a:t>logging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terjerat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perbuatan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6.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 smtClean="0"/>
              <a:t>menyebabkan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terganggunya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elektronis</a:t>
            </a:r>
            <a:r>
              <a:rPr lang="en-US" sz="2800" dirty="0"/>
              <a:t>. </a:t>
            </a:r>
            <a:r>
              <a:rPr lang="en-US" sz="2800" dirty="0" err="1" smtClean="0"/>
              <a:t>Melakukan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spam </a:t>
            </a:r>
            <a:r>
              <a:rPr lang="en-US" sz="2800" dirty="0"/>
              <a:t>yang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website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di </a:t>
            </a:r>
            <a:r>
              <a:rPr lang="en-US" sz="2800" dirty="0" err="1" smtClean="0"/>
              <a:t>kategorikan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562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5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7.	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penggandaan</a:t>
            </a:r>
            <a:r>
              <a:rPr lang="en-US" dirty="0" smtClean="0"/>
              <a:t>, 	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smtClean="0"/>
              <a:t>	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dilarang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/>
              <a:t>diatas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smtClean="0"/>
              <a:t>	programmer </a:t>
            </a:r>
            <a:r>
              <a:rPr lang="en-US" dirty="0"/>
              <a:t>yang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membobol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/>
              <a:t>bank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hukuman</a:t>
            </a:r>
            <a:r>
              <a:rPr lang="en-US" dirty="0"/>
              <a:t>.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 smtClean="0"/>
              <a:t>, 	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sisterm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bank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/>
              <a:t>pihak</a:t>
            </a:r>
            <a:r>
              <a:rPr lang="en-US" dirty="0"/>
              <a:t> bank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menugaskan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programer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17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1600200"/>
            <a:ext cx="8454288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8"/>
            </a:pPr>
            <a:r>
              <a:rPr lang="en-US" dirty="0" err="1" smtClean="0"/>
              <a:t>Memanipulasi</a:t>
            </a:r>
            <a:r>
              <a:rPr lang="en-US" dirty="0"/>
              <a:t>, </a:t>
            </a:r>
            <a:r>
              <a:rPr lang="en-US" dirty="0" err="1"/>
              <a:t>mengubah</a:t>
            </a:r>
            <a:r>
              <a:rPr lang="en-US" dirty="0"/>
              <a:t>,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 smtClean="0"/>
              <a:t>merosak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elektronis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elektronis</a:t>
            </a:r>
            <a:r>
              <a:rPr lang="en-US" dirty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autentik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Cth</a:t>
            </a:r>
            <a:r>
              <a:rPr lang="en-US" dirty="0" smtClean="0"/>
              <a:t>: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transkrip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mengirimkannya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memohon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biasiswa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memalsukan</a:t>
            </a:r>
            <a:r>
              <a:rPr lang="en-US" dirty="0" smtClean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yang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/>
              <a:t>tangan</a:t>
            </a:r>
            <a:r>
              <a:rPr lang="en-US" dirty="0"/>
              <a:t> yang di </a:t>
            </a:r>
            <a:r>
              <a:rPr lang="en-US" dirty="0" err="1"/>
              <a:t>scan,tetapi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authentikasi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lembaga</a:t>
            </a:r>
            <a:r>
              <a:rPr lang="en-US" dirty="0"/>
              <a:t>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93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8.1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Yunani</a:t>
            </a:r>
            <a:r>
              <a:rPr lang="en-US" sz="2800" dirty="0"/>
              <a:t> </a:t>
            </a:r>
            <a:r>
              <a:rPr lang="en-US" sz="2800" dirty="0" err="1"/>
              <a:t>kuno</a:t>
            </a:r>
            <a:r>
              <a:rPr lang="en-US" sz="2800" dirty="0"/>
              <a:t>. Kata </a:t>
            </a:r>
            <a:r>
              <a:rPr lang="en-US" sz="2800" dirty="0" err="1"/>
              <a:t>Yunani</a:t>
            </a:r>
            <a:r>
              <a:rPr lang="en-US" sz="2800" dirty="0"/>
              <a:t> ethos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 smtClean="0"/>
              <a:t>erti</a:t>
            </a:r>
            <a:r>
              <a:rPr lang="en-US" sz="2800" dirty="0"/>
              <a:t>, 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tinggal</a:t>
            </a:r>
            <a:r>
              <a:rPr lang="en-US" sz="2800" dirty="0"/>
              <a:t> yang </a:t>
            </a:r>
            <a:r>
              <a:rPr lang="en-US" sz="2800" dirty="0" err="1"/>
              <a:t>biasa</a:t>
            </a:r>
            <a:r>
              <a:rPr lang="en-US" sz="2800" dirty="0"/>
              <a:t>, </a:t>
            </a:r>
            <a:r>
              <a:rPr lang="en-US" sz="2800" dirty="0" err="1"/>
              <a:t>padang</a:t>
            </a:r>
            <a:r>
              <a:rPr lang="en-US" sz="2800" dirty="0"/>
              <a:t> </a:t>
            </a:r>
            <a:r>
              <a:rPr lang="en-US" sz="2800" dirty="0" err="1"/>
              <a:t>rumput</a:t>
            </a:r>
            <a:r>
              <a:rPr lang="en-US" sz="2800" dirty="0"/>
              <a:t>, </a:t>
            </a:r>
            <a:r>
              <a:rPr lang="en-US" sz="2800" dirty="0" err="1"/>
              <a:t>kandang</a:t>
            </a:r>
            <a:r>
              <a:rPr lang="en-US" sz="2800" dirty="0"/>
              <a:t>, </a:t>
            </a:r>
            <a:r>
              <a:rPr lang="en-US" sz="2800" dirty="0" err="1"/>
              <a:t>kebiasaan</a:t>
            </a:r>
            <a:r>
              <a:rPr lang="en-US" sz="2800" dirty="0"/>
              <a:t>, </a:t>
            </a:r>
            <a:r>
              <a:rPr lang="en-US" sz="2800" dirty="0" err="1"/>
              <a:t>adat</a:t>
            </a:r>
            <a:r>
              <a:rPr lang="en-US" sz="2800" dirty="0"/>
              <a:t>, </a:t>
            </a:r>
            <a:r>
              <a:rPr lang="en-US" sz="2800" dirty="0" err="1"/>
              <a:t>akhlak</a:t>
            </a:r>
            <a:r>
              <a:rPr lang="en-US" sz="2800" dirty="0"/>
              <a:t>, </a:t>
            </a:r>
            <a:r>
              <a:rPr lang="en-US" sz="2800" dirty="0" err="1"/>
              <a:t>watak</a:t>
            </a:r>
            <a:r>
              <a:rPr lang="en-US" sz="2800" dirty="0"/>
              <a:t>, </a:t>
            </a:r>
            <a:r>
              <a:rPr lang="en-US" sz="2800" dirty="0" err="1"/>
              <a:t>perasaan</a:t>
            </a:r>
            <a:r>
              <a:rPr lang="en-US" sz="2800" dirty="0"/>
              <a:t>, </a:t>
            </a:r>
            <a:r>
              <a:rPr lang="en-US" sz="2800" dirty="0" err="1"/>
              <a:t>sikap</a:t>
            </a:r>
            <a:r>
              <a:rPr lang="en-US" sz="2800" dirty="0"/>
              <a:t>,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berpikir</a:t>
            </a:r>
            <a:r>
              <a:rPr lang="en-US" sz="2800" dirty="0" smtClean="0"/>
              <a:t>.</a:t>
            </a:r>
          </a:p>
          <a:p>
            <a:pPr marL="11430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jamak</a:t>
            </a:r>
            <a:r>
              <a:rPr lang="en-US" sz="2800" dirty="0"/>
              <a:t> (ta </a:t>
            </a:r>
            <a:r>
              <a:rPr lang="en-US" sz="2800" dirty="0" err="1"/>
              <a:t>etha</a:t>
            </a:r>
            <a:r>
              <a:rPr lang="en-US" sz="2800" dirty="0"/>
              <a:t>) </a:t>
            </a:r>
            <a:r>
              <a:rPr lang="en-US" sz="2800" dirty="0" err="1" smtClean="0"/>
              <a:t>ertinya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kebiasaan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6090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kebiasaan</a:t>
            </a:r>
            <a:r>
              <a:rPr lang="en-US" sz="2800" dirty="0"/>
              <a:t> 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moral. Moral </a:t>
            </a:r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kata </a:t>
            </a:r>
            <a:r>
              <a:rPr lang="en-US" sz="2800" dirty="0" err="1"/>
              <a:t>latin</a:t>
            </a:r>
            <a:r>
              <a:rPr lang="en-US" sz="2800" dirty="0"/>
              <a:t> </a:t>
            </a:r>
            <a:r>
              <a:rPr lang="en-US" sz="2800" dirty="0" err="1"/>
              <a:t>mos</a:t>
            </a:r>
            <a:r>
              <a:rPr lang="en-US" sz="2800" dirty="0"/>
              <a:t> yang </a:t>
            </a:r>
            <a:r>
              <a:rPr lang="en-US" sz="2800" dirty="0" err="1" smtClean="0"/>
              <a:t>bererti</a:t>
            </a:r>
            <a:r>
              <a:rPr lang="en-US" sz="2800" dirty="0" smtClean="0"/>
              <a:t> </a:t>
            </a:r>
            <a:r>
              <a:rPr lang="en-US" sz="2800" dirty="0" err="1"/>
              <a:t>kebiasaan</a:t>
            </a:r>
            <a:r>
              <a:rPr lang="en-US" sz="2800" dirty="0"/>
              <a:t>, </a:t>
            </a:r>
            <a:r>
              <a:rPr lang="en-US" sz="2800" dirty="0" err="1"/>
              <a:t>adat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Etimologi</a:t>
            </a:r>
            <a:r>
              <a:rPr lang="en-US" sz="2800" dirty="0" smtClean="0"/>
              <a:t> </a:t>
            </a:r>
            <a:r>
              <a:rPr lang="en-US" sz="2800" dirty="0"/>
              <a:t>kata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etimologi</a:t>
            </a:r>
            <a:r>
              <a:rPr lang="en-US" sz="2800" dirty="0"/>
              <a:t> kata moral </a:t>
            </a:r>
            <a:r>
              <a:rPr lang="en-US" sz="2800" dirty="0" err="1" smtClean="0"/>
              <a:t>kerana</a:t>
            </a:r>
            <a:r>
              <a:rPr lang="en-US" sz="2800" dirty="0" smtClean="0"/>
              <a:t> </a:t>
            </a:r>
            <a:r>
              <a:rPr lang="en-US" sz="2800" dirty="0" err="1"/>
              <a:t>keduanya</a:t>
            </a:r>
            <a:r>
              <a:rPr lang="en-US" sz="2800" dirty="0"/>
              <a:t> </a:t>
            </a:r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kata yang </a:t>
            </a:r>
            <a:r>
              <a:rPr lang="en-US" sz="2800" dirty="0" err="1" smtClean="0"/>
              <a:t>bererti</a:t>
            </a:r>
            <a:r>
              <a:rPr lang="en-US" sz="2800" dirty="0" smtClean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kebiasaan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2819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59230"/>
            <a:ext cx="8042276" cy="133695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membezakan</a:t>
            </a:r>
            <a:r>
              <a:rPr lang="en-US" dirty="0" smtClean="0"/>
              <a:t> 3 </a:t>
            </a:r>
            <a:r>
              <a:rPr lang="en-US" dirty="0" err="1" smtClean="0"/>
              <a:t>maksud</a:t>
            </a:r>
            <a:r>
              <a:rPr lang="en-US" dirty="0" smtClean="0"/>
              <a:t>  </a:t>
            </a:r>
            <a:r>
              <a:rPr lang="en-US" dirty="0" err="1" smtClean="0"/>
              <a:t>iaitu</a:t>
            </a:r>
            <a:r>
              <a:rPr lang="en-US" dirty="0" smtClean="0"/>
              <a:t> 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55" y="1627853"/>
            <a:ext cx="8287496" cy="5049176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buruk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kewajipan</a:t>
            </a:r>
            <a:r>
              <a:rPr lang="en-US" sz="2800" dirty="0" smtClean="0"/>
              <a:t> </a:t>
            </a:r>
            <a:r>
              <a:rPr lang="en-US" sz="2800" dirty="0"/>
              <a:t>moral (</a:t>
            </a:r>
            <a:r>
              <a:rPr lang="en-US" sz="2800" dirty="0" err="1"/>
              <a:t>akhlak</a:t>
            </a:r>
            <a:r>
              <a:rPr lang="en-US" sz="2800" dirty="0" smtClean="0"/>
              <a:t>)</a:t>
            </a:r>
          </a:p>
          <a:p>
            <a:pPr marL="114300" indent="0" algn="just">
              <a:buNone/>
            </a:pPr>
            <a:endParaRPr lang="en-US" sz="2800" dirty="0"/>
          </a:p>
          <a:p>
            <a:pPr algn="just"/>
            <a:r>
              <a:rPr lang="en-US" sz="2800" dirty="0"/>
              <a:t>K</a:t>
            </a:r>
            <a:r>
              <a:rPr lang="en-US" sz="2800" dirty="0" smtClean="0"/>
              <a:t>umpulan </a:t>
            </a:r>
            <a:r>
              <a:rPr lang="en-US" sz="2800" dirty="0" err="1"/>
              <a:t>asas</a:t>
            </a:r>
            <a:r>
              <a:rPr lang="en-US" sz="2800" dirty="0"/>
              <a:t>  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yang </a:t>
            </a:r>
            <a:r>
              <a:rPr lang="en-US" sz="2800" dirty="0" err="1" smtClean="0"/>
              <a:t>berkenaan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akhlak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N</a:t>
            </a:r>
            <a:r>
              <a:rPr lang="en-US" sz="2800" dirty="0" err="1" smtClean="0"/>
              <a:t>ilai</a:t>
            </a:r>
            <a:r>
              <a:rPr lang="en-US" sz="2800" dirty="0" smtClean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yang </a:t>
            </a:r>
            <a:r>
              <a:rPr lang="en-US" sz="2800" dirty="0" err="1" smtClean="0"/>
              <a:t>dianuti</a:t>
            </a:r>
            <a:r>
              <a:rPr lang="en-US" sz="2800" dirty="0" smtClean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 smtClean="0"/>
              <a:t>golongan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94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5145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 smtClean="0"/>
              <a:t>merujuk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penerapan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, </a:t>
            </a:r>
            <a:r>
              <a:rPr lang="en-US" sz="2800" dirty="0" err="1"/>
              <a:t>salah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, </a:t>
            </a:r>
            <a:r>
              <a:rPr lang="en-US" sz="2800" dirty="0" err="1"/>
              <a:t>buruk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tanggung</a:t>
            </a:r>
            <a:r>
              <a:rPr lang="en-US" sz="2800" dirty="0"/>
              <a:t> </a:t>
            </a:r>
            <a:r>
              <a:rPr lang="en-US" sz="2800" dirty="0" err="1"/>
              <a:t>jawab</a:t>
            </a:r>
            <a:r>
              <a:rPr lang="en-US" sz="2800" dirty="0" smtClean="0"/>
              <a:t>.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err="1"/>
              <a:t>E</a:t>
            </a:r>
            <a:r>
              <a:rPr lang="en-US" sz="2800" dirty="0" err="1" smtClean="0"/>
              <a:t>tika</a:t>
            </a:r>
            <a:r>
              <a:rPr lang="en-US" sz="2800" dirty="0" smtClean="0"/>
              <a:t> </a:t>
            </a:r>
            <a:r>
              <a:rPr lang="en-US" sz="2800" dirty="0" err="1"/>
              <a:t>sangatlah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menjaga</a:t>
            </a:r>
            <a:r>
              <a:rPr lang="en-US" sz="2800" dirty="0"/>
              <a:t> </a:t>
            </a:r>
            <a:r>
              <a:rPr lang="en-US" sz="2800" dirty="0" err="1" smtClean="0"/>
              <a:t>keharmonian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keselarasan</a:t>
            </a:r>
            <a:r>
              <a:rPr lang="en-US" sz="2800" dirty="0" smtClean="0"/>
              <a:t> </a:t>
            </a:r>
            <a:r>
              <a:rPr lang="en-US" sz="2800" dirty="0" err="1"/>
              <a:t>sesama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kerana</a:t>
            </a:r>
            <a:r>
              <a:rPr lang="en-US" sz="2800" dirty="0" smtClean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menulis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ditanamkan</a:t>
            </a:r>
            <a:r>
              <a:rPr lang="en-US" sz="2800" dirty="0"/>
              <a:t> </a:t>
            </a:r>
            <a:r>
              <a:rPr lang="en-US" sz="2800" dirty="0" err="1"/>
              <a:t>dasar-dasar</a:t>
            </a:r>
            <a:r>
              <a:rPr lang="en-US" sz="2800" dirty="0"/>
              <a:t>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moral.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58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Kepentingan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78272"/>
          </a:xfrm>
        </p:spPr>
        <p:txBody>
          <a:bodyPr/>
          <a:lstStyle/>
          <a:p>
            <a:r>
              <a:rPr lang="en-US" sz="2800" dirty="0" err="1" smtClean="0"/>
              <a:t>Kod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/>
              <a:t>norma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diperhatikan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penulisan</a:t>
            </a:r>
            <a:r>
              <a:rPr lang="en-US" sz="2800" dirty="0"/>
              <a:t> </a:t>
            </a:r>
            <a:r>
              <a:rPr lang="en-US" sz="2800" dirty="0" err="1"/>
              <a:t>karya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Norma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pengutipan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rujukan</a:t>
            </a:r>
            <a:r>
              <a:rPr lang="en-US" sz="2800" dirty="0"/>
              <a:t>, </a:t>
            </a:r>
            <a:r>
              <a:rPr lang="en-US" sz="2800" dirty="0" err="1" smtClean="0"/>
              <a:t>keizinan</a:t>
            </a:r>
            <a:r>
              <a:rPr lang="en-US" sz="2800" dirty="0" smtClean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penyebutan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data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informasi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,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jujur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rujukan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idea yang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orang lain.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97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Kepentingan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Pengunaan</a:t>
            </a:r>
            <a:r>
              <a:rPr lang="en-US" sz="2800" dirty="0" smtClean="0"/>
              <a:t> </a:t>
            </a: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smtClean="0"/>
              <a:t>idea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orang lain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disertai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 smtClean="0"/>
              <a:t>dikategorikan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pencurian</a:t>
            </a:r>
            <a:r>
              <a:rPr lang="en-US" sz="2800" dirty="0" smtClean="0"/>
              <a:t>.</a:t>
            </a:r>
          </a:p>
          <a:p>
            <a:pPr marL="114300" indent="0">
              <a:buNone/>
            </a:pPr>
            <a:endParaRPr lang="en-US" sz="2800" dirty="0"/>
          </a:p>
          <a:p>
            <a:r>
              <a:rPr lang="en-US" sz="2800" dirty="0" err="1"/>
              <a:t>Penulis</a:t>
            </a:r>
            <a:r>
              <a:rPr lang="en-US" sz="2800" dirty="0"/>
              <a:t> </a:t>
            </a:r>
            <a:r>
              <a:rPr lang="en-US" sz="2800" dirty="0" err="1"/>
              <a:t>karya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menghindarkan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 smtClean="0"/>
              <a:t>tindak</a:t>
            </a:r>
            <a:r>
              <a:rPr lang="en-US" sz="2800" dirty="0" smtClean="0"/>
              <a:t> </a:t>
            </a:r>
            <a:r>
              <a:rPr lang="en-US" sz="2800" dirty="0" err="1"/>
              <a:t>kecurangan</a:t>
            </a:r>
            <a:r>
              <a:rPr lang="en-US" sz="2800" dirty="0"/>
              <a:t> yang </a:t>
            </a:r>
            <a:r>
              <a:rPr lang="en-US" sz="2800" dirty="0" err="1"/>
              <a:t>lazim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plagiat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117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‘Online’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Media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mengambil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majalah</a:t>
            </a:r>
            <a:r>
              <a:rPr lang="en-US" sz="3200" dirty="0"/>
              <a:t>, forum internet, weblog, blog </a:t>
            </a:r>
            <a:r>
              <a:rPr lang="en-US" sz="3200" dirty="0" err="1"/>
              <a:t>sosial</a:t>
            </a:r>
            <a:r>
              <a:rPr lang="en-US" sz="3200" dirty="0"/>
              <a:t>, </a:t>
            </a:r>
            <a:r>
              <a:rPr lang="en-US" sz="3200" i="1" dirty="0" err="1"/>
              <a:t>microblogging</a:t>
            </a:r>
            <a:r>
              <a:rPr lang="en-US" sz="3200" dirty="0"/>
              <a:t>, </a:t>
            </a:r>
            <a:r>
              <a:rPr lang="en-US" sz="3200" dirty="0" err="1"/>
              <a:t>wiki,</a:t>
            </a:r>
            <a:r>
              <a:rPr lang="en-US" sz="3200" i="1" dirty="0" err="1"/>
              <a:t>podcast</a:t>
            </a:r>
            <a:r>
              <a:rPr lang="en-US" sz="3200" dirty="0"/>
              <a:t>, </a:t>
            </a:r>
            <a:r>
              <a:rPr lang="en-US" sz="3200" dirty="0" err="1"/>
              <a:t>foto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gambar</a:t>
            </a:r>
            <a:r>
              <a:rPr lang="en-US" sz="3200" dirty="0"/>
              <a:t>, video, </a:t>
            </a:r>
            <a:r>
              <a:rPr lang="en-US" sz="3200" dirty="0" err="1"/>
              <a:t>peringkat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 </a:t>
            </a:r>
            <a:r>
              <a:rPr lang="en-US" sz="3200" i="1" dirty="0"/>
              <a:t>bookmark</a:t>
            </a:r>
            <a:r>
              <a:rPr lang="en-US" sz="3200" dirty="0"/>
              <a:t> 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dipaparkan</a:t>
            </a:r>
            <a:r>
              <a:rPr lang="en-US" sz="3200" dirty="0" smtClean="0"/>
              <a:t> </a:t>
            </a:r>
            <a:r>
              <a:rPr lang="en-US" sz="3200" dirty="0"/>
              <a:t>di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 smtClean="0"/>
              <a:t>umum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289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‘Online’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O</a:t>
            </a:r>
            <a:r>
              <a:rPr lang="en-US" sz="3200" dirty="0" err="1" smtClean="0"/>
              <a:t>leh</a:t>
            </a:r>
            <a:r>
              <a:rPr lang="en-US" sz="3200" dirty="0" smtClean="0"/>
              <a:t> </a:t>
            </a:r>
            <a:r>
              <a:rPr lang="en-US" sz="3200" dirty="0" err="1" smtClean="0"/>
              <a:t>kerana</a:t>
            </a:r>
            <a:r>
              <a:rPr lang="en-US" sz="3200" dirty="0" smtClean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penulisan</a:t>
            </a:r>
            <a:r>
              <a:rPr lang="en-US" sz="3200" dirty="0" smtClean="0"/>
              <a:t> </a:t>
            </a:r>
            <a:r>
              <a:rPr lang="en-US" sz="3200" dirty="0" err="1" smtClean="0"/>
              <a:t>diperlukan</a:t>
            </a:r>
            <a:r>
              <a:rPr lang="en-US" sz="3200" dirty="0" smtClean="0"/>
              <a:t> 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menulis</a:t>
            </a:r>
            <a:r>
              <a:rPr lang="en-US" sz="3200" dirty="0" smtClean="0"/>
              <a:t> ‘online’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/>
              <a:t>menghindari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di </a:t>
            </a:r>
            <a:r>
              <a:rPr lang="en-US" sz="3200" dirty="0" err="1"/>
              <a:t>inginkan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 smtClean="0"/>
              <a:t>penciplakan</a:t>
            </a:r>
            <a:r>
              <a:rPr lang="en-US" sz="3200" dirty="0" smtClean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, </a:t>
            </a:r>
            <a:r>
              <a:rPr lang="en-US" sz="3200" dirty="0" err="1"/>
              <a:t>isu</a:t>
            </a:r>
            <a:r>
              <a:rPr lang="en-US" sz="3200" dirty="0"/>
              <a:t> </a:t>
            </a:r>
            <a:r>
              <a:rPr lang="en-US" sz="3200" dirty="0" err="1"/>
              <a:t>sara</a:t>
            </a:r>
            <a:r>
              <a:rPr lang="en-US" sz="3200" dirty="0"/>
              <a:t>, </a:t>
            </a:r>
            <a:r>
              <a:rPr lang="en-US" sz="3200" dirty="0" err="1"/>
              <a:t>menyebarkan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 </a:t>
            </a:r>
            <a:r>
              <a:rPr lang="en-US" sz="3200" dirty="0" err="1"/>
              <a:t>bohong</a:t>
            </a:r>
            <a:r>
              <a:rPr lang="en-US" sz="3200" dirty="0"/>
              <a:t>, </a:t>
            </a:r>
            <a:r>
              <a:rPr lang="en-US" sz="3200" dirty="0" err="1"/>
              <a:t>mencemarkan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lain </a:t>
            </a:r>
            <a:r>
              <a:rPr lang="en-US" sz="3200" dirty="0" err="1"/>
              <a:t>sebagainya</a:t>
            </a:r>
            <a:r>
              <a:rPr lang="en-US" sz="3200" dirty="0"/>
              <a:t>..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88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604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Bab 8 Etika Dalam Penulisan dan Plagiat</vt:lpstr>
      <vt:lpstr>8.1 Etika</vt:lpstr>
      <vt:lpstr>KONSEP Etika</vt:lpstr>
      <vt:lpstr>  Etika dijelaskan dengan membezakan 3 maksud  iaitu : </vt:lpstr>
      <vt:lpstr>Konsep</vt:lpstr>
      <vt:lpstr>Kepentingan</vt:lpstr>
      <vt:lpstr>Kepentingan</vt:lpstr>
      <vt:lpstr>Etika ‘Online’</vt:lpstr>
      <vt:lpstr>Etika ‘Online’</vt:lpstr>
      <vt:lpstr>PELBAGAI ASPEK ETIKA (ETHICAL ISSUES)</vt:lpstr>
      <vt:lpstr>Isu-Isu Etika dalam Penulisan</vt:lpstr>
      <vt:lpstr>Isu-Isu Etika dalam Penulisan</vt:lpstr>
      <vt:lpstr>Isu-Isu  Etika dalam Penulisan</vt:lpstr>
      <vt:lpstr>Isu-Isu Etika dalam Penulisan</vt:lpstr>
      <vt:lpstr>Isu-Isu Etika dalam Penulisan</vt:lpstr>
      <vt:lpstr>Isu-Isu Etika dalam Penulisan</vt:lpstr>
    </vt:vector>
  </TitlesOfParts>
  <Company>Iowa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8 Etika Dalam Penulisan dan Plagiat</dc:title>
  <dc:creator>Farah Mukhtar</dc:creator>
  <cp:lastModifiedBy>user</cp:lastModifiedBy>
  <cp:revision>13</cp:revision>
  <dcterms:created xsi:type="dcterms:W3CDTF">2013-11-15T01:08:48Z</dcterms:created>
  <dcterms:modified xsi:type="dcterms:W3CDTF">2013-12-24T08:32:15Z</dcterms:modified>
</cp:coreProperties>
</file>